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15"/>
  </p:notesMasterIdLst>
  <p:handoutMasterIdLst>
    <p:handoutMasterId r:id="rId16"/>
  </p:handoutMasterIdLst>
  <p:sldIdLst>
    <p:sldId id="256" r:id="rId3"/>
    <p:sldId id="1888" r:id="rId4"/>
    <p:sldId id="964" r:id="rId5"/>
    <p:sldId id="963" r:id="rId6"/>
    <p:sldId id="968" r:id="rId7"/>
    <p:sldId id="969" r:id="rId8"/>
    <p:sldId id="970" r:id="rId9"/>
    <p:sldId id="971" r:id="rId10"/>
    <p:sldId id="976" r:id="rId11"/>
    <p:sldId id="972" r:id="rId12"/>
    <p:sldId id="973" r:id="rId13"/>
    <p:sldId id="9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12CEC38-034E-40D0-8F95-58A21143ACA7}">
          <p14:sldIdLst>
            <p14:sldId id="256"/>
            <p14:sldId id="1888"/>
            <p14:sldId id="964"/>
            <p14:sldId id="963"/>
            <p14:sldId id="968"/>
            <p14:sldId id="969"/>
            <p14:sldId id="970"/>
            <p14:sldId id="971"/>
            <p14:sldId id="976"/>
            <p14:sldId id="972"/>
            <p14:sldId id="973"/>
            <p14:sldId id="9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es debled" initials="gd" lastIdx="2" clrIdx="0">
    <p:extLst>
      <p:ext uri="{19B8F6BF-5375-455C-9EA6-DF929625EA0E}">
        <p15:presenceInfo xmlns:p15="http://schemas.microsoft.com/office/powerpoint/2012/main" userId="a46b030c7fd28e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41" autoAdjust="0"/>
    <p:restoredTop sz="84383" autoAdjust="0"/>
  </p:normalViewPr>
  <p:slideViewPr>
    <p:cSldViewPr snapToGrid="0">
      <p:cViewPr varScale="1">
        <p:scale>
          <a:sx n="69" d="100"/>
          <a:sy n="69" d="100"/>
        </p:scale>
        <p:origin x="10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08FE8AF-A2B0-4222-8935-F942819CDE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4DCE71-A5CB-483F-BB03-9D29CFD7EB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9796F-BC96-420F-AF30-6CE1DA38B5AE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D67917-9BFC-4B60-8A97-68EF0F9AAE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BC7FD3-4B26-4756-B897-F6BEF3F73D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0DE75-DE31-4798-89AC-042A82702D1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38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860E-08CA-4C8D-B13D-939F837E747B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46C41-84E3-4D19-9A2C-0A44C85EF12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24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46C41-84E3-4D19-9A2C-0A44C85EF1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37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46C41-84E3-4D19-9A2C-0A44C85EF12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82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35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32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5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870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72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863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791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079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54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71" y="1905007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70" y="4344995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2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41310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753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7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80"/>
            <a:ext cx="11176000" cy="1601977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306512"/>
          </a:xfrm>
        </p:spPr>
        <p:txBody>
          <a:bodyPr/>
          <a:lstStyle>
            <a:lvl1pPr marL="254976" indent="-254976">
              <a:lnSpc>
                <a:spcPct val="90000"/>
              </a:lnSpc>
              <a:defRPr sz="2100"/>
            </a:lvl1pPr>
            <a:lvl2pPr marL="504992" indent="-244062">
              <a:lnSpc>
                <a:spcPct val="90000"/>
              </a:lnSpc>
              <a:defRPr sz="1800"/>
            </a:lvl2pPr>
            <a:lvl3pPr marL="715321" indent="-216283">
              <a:lnSpc>
                <a:spcPct val="90000"/>
              </a:lnSpc>
              <a:defRPr sz="1500"/>
            </a:lvl3pPr>
            <a:lvl4pPr marL="920691" indent="-205370">
              <a:lnSpc>
                <a:spcPct val="90000"/>
              </a:lnSpc>
              <a:defRPr sz="1350"/>
            </a:lvl4pPr>
            <a:lvl5pPr marL="1136974" indent="-21033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306512"/>
          </a:xfrm>
        </p:spPr>
        <p:txBody>
          <a:bodyPr/>
          <a:lstStyle>
            <a:lvl1pPr marL="260930" indent="-260930">
              <a:lnSpc>
                <a:spcPct val="90000"/>
              </a:lnSpc>
              <a:defRPr sz="2100"/>
            </a:lvl1pPr>
            <a:lvl2pPr marL="504992" indent="-254976">
              <a:lnSpc>
                <a:spcPct val="90000"/>
              </a:lnSpc>
              <a:defRPr sz="1800"/>
            </a:lvl2pPr>
            <a:lvl3pPr marL="721274" indent="-227196">
              <a:lnSpc>
                <a:spcPct val="90000"/>
              </a:lnSpc>
              <a:defRPr sz="1500"/>
            </a:lvl3pPr>
            <a:lvl4pPr marL="920691" indent="-199417">
              <a:lnSpc>
                <a:spcPct val="90000"/>
              </a:lnSpc>
              <a:defRPr sz="1350"/>
            </a:lvl4pPr>
            <a:lvl5pPr marL="1136974" indent="-205370">
              <a:lnSpc>
                <a:spcPct val="90000"/>
              </a:lnSpc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44368"/>
            <a:ext cx="5486400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153008"/>
          </a:xfrm>
        </p:spPr>
        <p:txBody>
          <a:bodyPr/>
          <a:lstStyle>
            <a:lvl1pPr marL="211323" indent="-211323">
              <a:defRPr sz="1725"/>
            </a:lvl1pPr>
            <a:lvl2pPr marL="421654" indent="-199417">
              <a:defRPr sz="1500"/>
            </a:lvl2pPr>
            <a:lvl3pPr marL="610157" indent="-182551">
              <a:defRPr sz="1350"/>
            </a:lvl3pPr>
            <a:lvl4pPr marL="787746" indent="-171638">
              <a:defRPr sz="1275"/>
            </a:lvl4pPr>
            <a:lvl5pPr marL="959384" indent="-154772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6" y="1844368"/>
            <a:ext cx="5489359" cy="259686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75" b="1"/>
            </a:lvl1pPr>
            <a:lvl2pPr marL="342878" indent="0">
              <a:buNone/>
              <a:defRPr sz="1500" b="1"/>
            </a:lvl2pPr>
            <a:lvl3pPr marL="685755" indent="0">
              <a:buNone/>
              <a:defRPr sz="1350" b="1"/>
            </a:lvl3pPr>
            <a:lvl4pPr marL="1028633" indent="0">
              <a:buNone/>
              <a:defRPr sz="1200" b="1"/>
            </a:lvl4pPr>
            <a:lvl5pPr marL="1371511" indent="0">
              <a:buNone/>
              <a:defRPr sz="1200" b="1"/>
            </a:lvl5pPr>
            <a:lvl6pPr marL="1714389" indent="0">
              <a:buNone/>
              <a:defRPr sz="1200" b="1"/>
            </a:lvl6pPr>
            <a:lvl7pPr marL="2057267" indent="0">
              <a:buNone/>
              <a:defRPr sz="1200" b="1"/>
            </a:lvl7pPr>
            <a:lvl8pPr marL="2400144" indent="0">
              <a:buNone/>
              <a:defRPr sz="1200" b="1"/>
            </a:lvl8pPr>
            <a:lvl9pPr marL="2743022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153008"/>
          </a:xfrm>
        </p:spPr>
        <p:txBody>
          <a:bodyPr/>
          <a:lstStyle>
            <a:lvl1pPr marL="222236" indent="-222236">
              <a:defRPr sz="1725"/>
            </a:lvl1pPr>
            <a:lvl2pPr marL="427605" indent="-205370">
              <a:defRPr sz="1500"/>
            </a:lvl2pPr>
            <a:lvl3pPr marL="616109" indent="-183544">
              <a:defRPr sz="1350"/>
            </a:lvl3pPr>
            <a:lvl4pPr marL="787746" indent="-177590">
              <a:defRPr sz="1275"/>
            </a:lvl4pPr>
            <a:lvl5pPr marL="959384" indent="-165685">
              <a:defRPr sz="1275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0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33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9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8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8"/>
            <a:ext cx="11176000" cy="1601977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" y="6238882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4862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19446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552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826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5320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9343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F160A9F-A9B8-4500-8973-60BDF84DA6A9}" type="slidenum">
              <a:rPr lang="fr-FR" altLang="es-ES" sz="1400" smtClean="0">
                <a:solidFill>
                  <a:srgbClr val="FFFFFF"/>
                </a:solidFill>
                <a:latin typeface="Times New Roman" panose="02020603050405020304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e l'image en ligne 2"/>
          <p:cNvSpPr>
            <a:spLocks noGrp="1"/>
          </p:cNvSpPr>
          <p:nvPr>
            <p:ph type="clipArt" sz="half" idx="1"/>
          </p:nvPr>
        </p:nvSpPr>
        <p:spPr>
          <a:xfrm>
            <a:off x="609600" y="1600203"/>
            <a:ext cx="53848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7600" y="1600203"/>
            <a:ext cx="53848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8B128D-8D91-4F9C-BD4B-60E981472599}" type="slidenum">
              <a:rPr lang="fr-FR" altLang="es-ES" sz="14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altLang="es-E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4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160197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D2BAE14-EEA5-4CB2-A4C0-BC8C8FD1C901}" type="slidenum">
              <a:rPr lang="fr-FR" altLang="es-ES"/>
              <a:pPr/>
              <a:t>‹Nº›</a:t>
            </a:fld>
            <a:endParaRPr lang="fr-FR" altLang="es-ES"/>
          </a:p>
        </p:txBody>
      </p:sp>
    </p:spTree>
    <p:extLst>
      <p:ext uri="{BB962C8B-B14F-4D97-AF65-F5344CB8AC3E}">
        <p14:creationId xmlns:p14="http://schemas.microsoft.com/office/powerpoint/2010/main" val="357662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1725001"/>
            <a:ext cx="3932237" cy="33239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33239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16619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A5DA-B434-496D-A93A-4786ABC04BC5}" type="datetimeFigureOut">
              <a:rPr lang="es-ES" smtClean="0"/>
              <a:t>15/02/2020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6005-D408-401E-BD6A-7CDB48DCF5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1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E4EE16F-AC0B-40F9-98D6-1971AFE1B50E}" type="slidenum">
              <a:rPr lang="fr-FR" sz="1400" smtClean="0">
                <a:solidFill>
                  <a:srgbClr val="FFFFFF"/>
                </a:solidFill>
                <a:latin typeface="Times New Roman" pitchFamily="18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fr-FR" sz="1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5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0" i="1" u="none" strike="noStrike" kern="0" cap="none" spc="-113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93808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498598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s-ES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332399"/>
          </a:xfrm>
        </p:spPr>
        <p:txBody>
          <a:bodyPr/>
          <a:lstStyle/>
          <a:p>
            <a:endParaRPr lang="es-E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AFB883-4367-4249-963E-06144CCD4D83}" type="slidenum">
              <a:rPr lang="fr-FR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7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4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03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27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3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Haga clic para modificar los estilos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729939-17E2-4298-918F-D6973DD4F406}" type="datetimeFigureOut">
              <a:rPr lang="fr-FR" smtClean="0"/>
              <a:t>15/02/2020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7DF7BB-55C0-47A9-84D5-9E43067453A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702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93"/>
            <a:ext cx="11176000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82"/>
            <a:ext cx="11176000" cy="160197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27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l" defTabSz="685755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-113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97649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9764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44143" indent="-258359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3692" indent="-259550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56099" indent="-252407" algn="l" defTabSz="685755" rtl="0" eaLnBrk="1" latinLnBrk="0" hangingPunct="1">
        <a:lnSpc>
          <a:spcPct val="90000"/>
        </a:lnSpc>
        <a:spcBef>
          <a:spcPct val="20000"/>
        </a:spcBef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27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5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3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1" indent="-171439" algn="l" defTabSz="68575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5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3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1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89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7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4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2" algn="l" defTabSz="68575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fsfoundation.org/e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regulations.gov/docket?D=FDA-2017-P-5787" TargetMode="External"/><Relationship Id="rId4" Type="http://schemas.openxmlformats.org/officeDocument/2006/relationships/hyperlink" Target="https://www.pfsfoundation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89598-0BD8-4412-9E0B-4FE530093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176" y="0"/>
            <a:ext cx="8658075" cy="3912209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</a:rPr>
              <a:t>LOS EFECTOS ADVERSOS</a:t>
            </a:r>
            <a:br>
              <a:rPr lang="es-ES" sz="5400" b="1" dirty="0">
                <a:solidFill>
                  <a:srgbClr val="FFC000"/>
                </a:solidFill>
              </a:rPr>
            </a:br>
            <a:r>
              <a:rPr lang="es-ES" sz="5400" b="1" dirty="0">
                <a:solidFill>
                  <a:srgbClr val="FFC000"/>
                </a:solidFill>
              </a:rPr>
              <a:t> DE Los inhibidores de la  5-AlFa-reductasA</a:t>
            </a:r>
            <a:br>
              <a:rPr lang="es-ES" b="1" dirty="0">
                <a:solidFill>
                  <a:srgbClr val="FFC000"/>
                </a:solidFill>
              </a:rPr>
            </a:b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00EC58-5224-4A34-831D-55C9BD056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075" y="3818412"/>
            <a:ext cx="6400800" cy="1115759"/>
          </a:xfrm>
        </p:spPr>
        <p:txBody>
          <a:bodyPr>
            <a:normAutofit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GEORGES DEBLED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00836E3-0BCD-48F5-B42E-838863718A64}"/>
              </a:ext>
            </a:extLst>
          </p:cNvPr>
          <p:cNvSpPr txBox="1"/>
          <p:nvPr/>
        </p:nvSpPr>
        <p:spPr>
          <a:xfrm>
            <a:off x="684212" y="4959626"/>
            <a:ext cx="6621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SEMAL: </a:t>
            </a:r>
            <a:r>
              <a:rPr lang="en-US" sz="3200" dirty="0" err="1"/>
              <a:t>Congreso</a:t>
            </a:r>
            <a:r>
              <a:rPr lang="en-US" sz="3200" dirty="0"/>
              <a:t> MIAMI  6-9 </a:t>
            </a:r>
            <a:r>
              <a:rPr lang="en-US" sz="3200" dirty="0" err="1"/>
              <a:t>febrero</a:t>
            </a:r>
            <a:r>
              <a:rPr lang="en-US" sz="3200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317379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Mentales y </a:t>
            </a:r>
            <a:r>
              <a:rPr lang="fr-FR" sz="3600" b="1" dirty="0" err="1"/>
              <a:t>Neurológicos</a:t>
            </a:r>
            <a:r>
              <a:rPr lang="fr-FR" sz="3600" b="1" dirty="0"/>
              <a:t> - 1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266700" y="1183561"/>
            <a:ext cx="11658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C000"/>
                </a:solidFill>
              </a:rPr>
              <a:t>Memoria</a:t>
            </a:r>
          </a:p>
          <a:p>
            <a:r>
              <a:rPr lang="es-ES" sz="3200" dirty="0"/>
              <a:t>	Disfunción severa de la memoria/recuerdos</a:t>
            </a:r>
          </a:p>
          <a:p>
            <a:r>
              <a:rPr lang="es-ES" sz="3200" b="1" dirty="0">
                <a:solidFill>
                  <a:srgbClr val="FFC000"/>
                </a:solidFill>
              </a:rPr>
              <a:t>Cognición</a:t>
            </a:r>
          </a:p>
          <a:p>
            <a:r>
              <a:rPr lang="es-ES" sz="3200" dirty="0"/>
              <a:t>	Procesos de razonamiento más lentos</a:t>
            </a:r>
          </a:p>
          <a:p>
            <a:r>
              <a:rPr lang="es-ES" sz="3200" dirty="0"/>
              <a:t>	Resolución de problemas alterada, comprensión 	</a:t>
            </a:r>
            <a:r>
              <a:rPr lang="es-ES" sz="3200" dirty="0" err="1"/>
              <a:t>disminuída</a:t>
            </a:r>
            <a:endParaRPr lang="es-ES" sz="3200" dirty="0"/>
          </a:p>
          <a:p>
            <a:r>
              <a:rPr lang="es-ES" sz="3200" b="1" dirty="0">
                <a:solidFill>
                  <a:srgbClr val="FFC000"/>
                </a:solidFill>
              </a:rPr>
              <a:t>Psicológicos</a:t>
            </a:r>
          </a:p>
          <a:p>
            <a:r>
              <a:rPr lang="es-ES" sz="3200" dirty="0"/>
              <a:t>	Depresión</a:t>
            </a:r>
          </a:p>
          <a:p>
            <a:r>
              <a:rPr lang="es-ES" sz="3200" dirty="0"/>
              <a:t>	Ansiedad</a:t>
            </a:r>
          </a:p>
          <a:p>
            <a:r>
              <a:rPr lang="es-ES" sz="3200" dirty="0"/>
              <a:t>	Ideación suicida</a:t>
            </a:r>
          </a:p>
        </p:txBody>
      </p:sp>
    </p:spTree>
    <p:extLst>
      <p:ext uri="{BB962C8B-B14F-4D97-AF65-F5344CB8AC3E}">
        <p14:creationId xmlns:p14="http://schemas.microsoft.com/office/powerpoint/2010/main" val="389978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Mentales y </a:t>
            </a:r>
            <a:r>
              <a:rPr lang="fr-FR" sz="3600" b="1" dirty="0" err="1"/>
              <a:t>Neurológicos</a:t>
            </a:r>
            <a:r>
              <a:rPr lang="fr-FR" sz="3600" b="1" dirty="0"/>
              <a:t> - 2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3" y="1965613"/>
            <a:ext cx="1165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C000"/>
                </a:solidFill>
              </a:rPr>
              <a:t>Emocionales</a:t>
            </a:r>
          </a:p>
          <a:p>
            <a:r>
              <a:rPr lang="es-ES" sz="3200" dirty="0"/>
              <a:t>	Aplanamiento afectivo y anhedonia</a:t>
            </a:r>
          </a:p>
          <a:p>
            <a:endParaRPr lang="es-ES" sz="3200" dirty="0"/>
          </a:p>
          <a:p>
            <a:r>
              <a:rPr lang="es-ES" sz="3200" b="1" dirty="0">
                <a:solidFill>
                  <a:srgbClr val="FFC000"/>
                </a:solidFill>
              </a:rPr>
              <a:t>El Sueño</a:t>
            </a:r>
          </a:p>
          <a:p>
            <a:r>
              <a:rPr lang="es-ES" sz="3200" dirty="0"/>
              <a:t>	Insomnio</a:t>
            </a:r>
          </a:p>
          <a:p>
            <a:r>
              <a:rPr lang="es-ES" sz="3200" dirty="0"/>
              <a:t>	Apnea del sueño</a:t>
            </a:r>
          </a:p>
        </p:txBody>
      </p:sp>
    </p:spTree>
    <p:extLst>
      <p:ext uri="{BB962C8B-B14F-4D97-AF65-F5344CB8AC3E}">
        <p14:creationId xmlns:p14="http://schemas.microsoft.com/office/powerpoint/2010/main" val="326996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9C8A6BA-E2A0-403F-BCF9-3233822B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37" y="245327"/>
            <a:ext cx="11285034" cy="172843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FA67271-8FEC-493F-80B9-84CEDB5F5361}"/>
              </a:ext>
            </a:extLst>
          </p:cNvPr>
          <p:cNvSpPr txBox="1"/>
          <p:nvPr/>
        </p:nvSpPr>
        <p:spPr>
          <a:xfrm>
            <a:off x="669073" y="2229805"/>
            <a:ext cx="96123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https://www.pfsfoundation.org/es/</a:t>
            </a:r>
            <a:endParaRPr lang="fr-FR" sz="4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EEB795-2030-49B5-ABAC-575DEBCD6E7D}"/>
              </a:ext>
            </a:extLst>
          </p:cNvPr>
          <p:cNvSpPr txBox="1"/>
          <p:nvPr/>
        </p:nvSpPr>
        <p:spPr>
          <a:xfrm>
            <a:off x="1059367" y="3089314"/>
            <a:ext cx="829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fr-FR" sz="4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://www.pfsfoundation.org/</a:t>
            </a:r>
            <a:endParaRPr lang="fr-FR" sz="4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A820CE-21F7-491E-BF73-99960DDF4454}"/>
              </a:ext>
            </a:extLst>
          </p:cNvPr>
          <p:cNvSpPr txBox="1"/>
          <p:nvPr/>
        </p:nvSpPr>
        <p:spPr>
          <a:xfrm>
            <a:off x="200723" y="4282068"/>
            <a:ext cx="10214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ES" sz="3600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Petición Ciudadana de la FDA</a:t>
            </a:r>
            <a:r>
              <a:rPr lang="es-ES" sz="3600" dirty="0"/>
              <a:t> para eliminar la finasterida del mercado.</a:t>
            </a:r>
          </a:p>
        </p:txBody>
      </p:sp>
    </p:spTree>
    <p:extLst>
      <p:ext uri="{BB962C8B-B14F-4D97-AF65-F5344CB8AC3E}">
        <p14:creationId xmlns:p14="http://schemas.microsoft.com/office/powerpoint/2010/main" val="72151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89598-0BD8-4412-9E0B-4FE530093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27357"/>
            <a:ext cx="8658075" cy="5267326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</a:rPr>
              <a:t>EL SÍNDROME POST FINASTERIDE (SPF) </a:t>
            </a: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sz="5400" b="1" dirty="0">
                <a:solidFill>
                  <a:srgbClr val="FFC000"/>
                </a:solidFill>
              </a:rPr>
            </a:br>
            <a:r>
              <a:rPr lang="es-ES" sz="5400" b="1" dirty="0">
                <a:solidFill>
                  <a:srgbClr val="FFC000"/>
                </a:solidFill>
              </a:rPr>
              <a:t>LOS SÍNTOMAS</a:t>
            </a: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sz="5400" b="1" dirty="0">
                <a:solidFill>
                  <a:srgbClr val="FFC000"/>
                </a:solidFill>
              </a:rPr>
            </a:br>
            <a:br>
              <a:rPr lang="es-ES" b="1" dirty="0">
                <a:solidFill>
                  <a:srgbClr val="FFC000"/>
                </a:solidFill>
              </a:rPr>
            </a:b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00EC58-5224-4A34-831D-55C9BD056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026" y="4838992"/>
            <a:ext cx="6400800" cy="111575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Según la PFS</a:t>
            </a:r>
          </a:p>
          <a:p>
            <a:pPr algn="ctr"/>
            <a:r>
              <a:rPr lang="es-ES" sz="4000" dirty="0">
                <a:solidFill>
                  <a:schemeClr val="tx1"/>
                </a:solidFill>
              </a:rPr>
              <a:t> (Post- </a:t>
            </a:r>
            <a:r>
              <a:rPr lang="es-ES" sz="4000" dirty="0" err="1">
                <a:solidFill>
                  <a:schemeClr val="tx1"/>
                </a:solidFill>
              </a:rPr>
              <a:t>Finasteride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Foundation</a:t>
            </a:r>
            <a:r>
              <a:rPr lang="es-ES" sz="4000" dirty="0">
                <a:solidFill>
                  <a:schemeClr val="tx1"/>
                </a:solidFill>
              </a:rPr>
              <a:t>)</a:t>
            </a:r>
            <a:endParaRPr lang="fr-F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A8AD9D10-9346-4075-B889-D904C60D7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221423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140052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4412349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04666756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83301235"/>
                    </a:ext>
                  </a:extLst>
                </a:gridCol>
              </a:tblGrid>
              <a:tr h="180348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3600" dirty="0">
                          <a:effectLst/>
                        </a:rPr>
                        <a:t> INHIBIDORES DE LA  5-α</a:t>
                      </a:r>
                      <a:r>
                        <a:rPr lang="es-ES" sz="3600" dirty="0" err="1">
                          <a:effectLst/>
                        </a:rPr>
                        <a:t>lfa</a:t>
                      </a:r>
                      <a:r>
                        <a:rPr lang="es-ES" sz="3600" dirty="0">
                          <a:effectLst/>
                        </a:rPr>
                        <a:t>-Reductasa  </a:t>
                      </a:r>
                      <a:br>
                        <a:rPr lang="es-E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¿HAY RIESGOS ADVERSOS?</a:t>
                      </a:r>
                      <a:endParaRPr lang="fr-FR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563845"/>
                  </a:ext>
                </a:extLst>
              </a:tr>
              <a:tr h="1920717">
                <a:tc gridSpan="2">
                  <a:txBody>
                    <a:bodyPr/>
                    <a:lstStyle/>
                    <a:p>
                      <a:pPr algn="ctr"/>
                      <a:endParaRPr lang="fr-FR" sz="3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3600" b="1" dirty="0">
                          <a:solidFill>
                            <a:srgbClr val="FF0000"/>
                          </a:solidFill>
                        </a:rPr>
                        <a:t>Finasterida </a:t>
                      </a:r>
                    </a:p>
                    <a:p>
                      <a:pPr algn="ctr"/>
                      <a:endParaRPr lang="fr-FR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3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3600" b="1" dirty="0">
                          <a:solidFill>
                            <a:srgbClr val="FF0000"/>
                          </a:solidFill>
                        </a:rPr>
                        <a:t>Dutasterida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048266"/>
                  </a:ext>
                </a:extLst>
              </a:tr>
              <a:tr h="3133802">
                <a:tc>
                  <a:txBody>
                    <a:bodyPr/>
                    <a:lstStyle/>
                    <a:p>
                      <a:pPr algn="ctr"/>
                      <a:endParaRPr lang="fr-FR" sz="3600" b="1" dirty="0"/>
                    </a:p>
                    <a:p>
                      <a:pPr algn="ctr"/>
                      <a:endParaRPr lang="fr-FR" sz="3600" b="1" dirty="0"/>
                    </a:p>
                    <a:p>
                      <a:pPr algn="ctr"/>
                      <a:r>
                        <a:rPr lang="fr-FR" sz="3600" b="1" dirty="0"/>
                        <a:t>Marcas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b="1" dirty="0"/>
                    </a:p>
                    <a:p>
                      <a:r>
                        <a:rPr lang="fr-FR" sz="3600" b="1" dirty="0" err="1"/>
                        <a:t>Proscar</a:t>
                      </a:r>
                      <a:r>
                        <a:rPr lang="fr-FR" sz="3600" b="1" dirty="0"/>
                        <a:t>® </a:t>
                      </a:r>
                    </a:p>
                    <a:p>
                      <a:endParaRPr lang="fr-FR" sz="3600" b="1" dirty="0"/>
                    </a:p>
                    <a:p>
                      <a:r>
                        <a:rPr lang="fr-FR" sz="3600" b="1" dirty="0" err="1"/>
                        <a:t>Propecia</a:t>
                      </a:r>
                      <a:r>
                        <a:rPr lang="fr-FR" sz="3600" b="1" dirty="0"/>
                        <a:t>®</a:t>
                      </a:r>
                    </a:p>
                    <a:p>
                      <a:endParaRPr lang="fr-FR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b="1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b="1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/>
                        <a:t>Marcas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3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Advocart</a:t>
                      </a:r>
                      <a:r>
                        <a:rPr lang="fr-FR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® </a:t>
                      </a:r>
                      <a:br>
                        <a:rPr lang="fr-FR" sz="3600" b="1" dirty="0"/>
                      </a:br>
                      <a:endParaRPr lang="fr-FR" sz="3600" b="1" dirty="0"/>
                    </a:p>
                    <a:p>
                      <a:r>
                        <a:rPr lang="fr-FR" sz="3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Jalyn</a:t>
                      </a:r>
                      <a:r>
                        <a:rPr lang="fr-FR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®</a:t>
                      </a:r>
                      <a:endParaRPr lang="fr-FR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210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06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BAF3E7-7C88-4FAE-8563-4EF8A841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059" y="111512"/>
            <a:ext cx="12192000" cy="1126273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s-ES" b="1" dirty="0">
                <a:solidFill>
                  <a:srgbClr val="FFC000"/>
                </a:solidFill>
              </a:rPr>
              <a:t>EFECTOS ADVERSOS DE LOS </a:t>
            </a:r>
            <a:br>
              <a:rPr lang="es-ES" dirty="0">
                <a:solidFill>
                  <a:srgbClr val="FFC000"/>
                </a:solidFill>
              </a:rPr>
            </a:br>
            <a:r>
              <a:rPr lang="es-ES" sz="4000" b="1" dirty="0">
                <a:solidFill>
                  <a:srgbClr val="FFC000"/>
                </a:solidFill>
              </a:rPr>
              <a:t>INHIBIDORES DE LA 5 ALFA REDUCTASA </a:t>
            </a:r>
            <a:endParaRPr lang="fr-FR" sz="4000" b="1" dirty="0">
              <a:solidFill>
                <a:srgbClr val="FFC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E9BE28-B0C6-4797-9ECD-9E02054E7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65" y="1237785"/>
            <a:ext cx="9973276" cy="5441731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Informes de </a:t>
            </a:r>
            <a:r>
              <a:rPr lang="fr-FR" sz="3200" dirty="0" err="1">
                <a:solidFill>
                  <a:schemeClr val="tx1"/>
                </a:solidFill>
              </a:rPr>
              <a:t>reacciones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err="1">
                <a:solidFill>
                  <a:schemeClr val="tx1"/>
                </a:solidFill>
              </a:rPr>
              <a:t>adversas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16,093</a:t>
            </a:r>
          </a:p>
          <a:p>
            <a:r>
              <a:rPr lang="fr-FR" sz="3200" dirty="0" err="1">
                <a:solidFill>
                  <a:schemeClr val="tx1"/>
                </a:solidFill>
              </a:rPr>
              <a:t>Suicidios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err="1">
                <a:solidFill>
                  <a:schemeClr val="tx1"/>
                </a:solidFill>
              </a:rPr>
              <a:t>reconocidos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err="1">
                <a:solidFill>
                  <a:schemeClr val="tx1"/>
                </a:solidFill>
              </a:rPr>
              <a:t>internacionalmente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60</a:t>
            </a:r>
            <a:endParaRPr lang="es-ES" sz="3200" b="1" dirty="0">
              <a:solidFill>
                <a:schemeClr val="tx1"/>
              </a:solidFill>
            </a:endParaRPr>
          </a:p>
          <a:p>
            <a:r>
              <a:rPr lang="es-ES" sz="3200" dirty="0">
                <a:solidFill>
                  <a:schemeClr val="tx1"/>
                </a:solidFill>
              </a:rPr>
              <a:t>Naciones alertando del SPF</a:t>
            </a:r>
          </a:p>
          <a:p>
            <a:pPr algn="ctr"/>
            <a:r>
              <a:rPr lang="es-ES" sz="3200" b="1" dirty="0">
                <a:solidFill>
                  <a:schemeClr val="tx1"/>
                </a:solidFill>
              </a:rPr>
              <a:t>20</a:t>
            </a:r>
            <a:endParaRPr lang="fr-FR" sz="3600" b="1" u="sng" dirty="0">
              <a:solidFill>
                <a:schemeClr val="tx1"/>
              </a:solidFill>
            </a:endParaRPr>
          </a:p>
          <a:p>
            <a:r>
              <a:rPr lang="es-ES" sz="3600" dirty="0">
                <a:solidFill>
                  <a:schemeClr val="tx1"/>
                </a:solidFill>
              </a:rPr>
              <a:t>Estudios de investigación publicados</a:t>
            </a:r>
          </a:p>
          <a:p>
            <a:pPr algn="ctr"/>
            <a:r>
              <a:rPr lang="es-ES" sz="3600" b="1" dirty="0">
                <a:solidFill>
                  <a:schemeClr val="tx1"/>
                </a:solidFill>
              </a:rPr>
              <a:t>37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988019" y="236440"/>
            <a:ext cx="102159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- </a:t>
            </a:r>
            <a:r>
              <a:rPr lang="fr-FR" sz="3600" b="1" dirty="0" err="1"/>
              <a:t>Síntomas</a:t>
            </a:r>
            <a:endParaRPr lang="fr-FR" sz="36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639679" y="882771"/>
            <a:ext cx="109126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										</a:t>
            </a:r>
            <a:r>
              <a:rPr lang="es-ES" sz="3600" b="1" dirty="0"/>
              <a:t>Sexuales - 1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Libido</a:t>
            </a:r>
          </a:p>
          <a:p>
            <a:r>
              <a:rPr lang="es-ES" sz="3600" dirty="0"/>
              <a:t>	</a:t>
            </a:r>
            <a:r>
              <a:rPr lang="es-ES" sz="3600" dirty="0" err="1"/>
              <a:t>Disminuída</a:t>
            </a:r>
            <a:r>
              <a:rPr lang="es-ES" sz="3600" dirty="0"/>
              <a:t> o pérdida total de deseo sexual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Erección</a:t>
            </a:r>
          </a:p>
          <a:p>
            <a:r>
              <a:rPr lang="es-ES" sz="3600" dirty="0"/>
              <a:t>	Disfunción eréctil, impotencia</a:t>
            </a:r>
          </a:p>
          <a:p>
            <a:r>
              <a:rPr lang="es-ES" sz="3600" dirty="0"/>
              <a:t>	Pérdida de erecciones matutinas y 	espontáneas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Desórdenes en el Orgasmo</a:t>
            </a:r>
          </a:p>
          <a:p>
            <a:r>
              <a:rPr lang="es-ES" sz="3600" dirty="0"/>
              <a:t>	Anhedonia Sexual, pérdida de orgasmo 	placentero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18439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988019" y="236440"/>
            <a:ext cx="102159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- </a:t>
            </a:r>
            <a:r>
              <a:rPr lang="fr-FR" sz="3600" b="1" dirty="0" err="1"/>
              <a:t>Síntomas</a:t>
            </a:r>
            <a:endParaRPr lang="fr-FR" sz="36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2" y="882771"/>
            <a:ext cx="112254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										</a:t>
            </a:r>
            <a:r>
              <a:rPr lang="es-ES" sz="3600" b="1" dirty="0"/>
              <a:t>Sexuales – 2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Trastornos Eyaculatorios</a:t>
            </a:r>
          </a:p>
          <a:p>
            <a:r>
              <a:rPr lang="es-ES" sz="3600" dirty="0"/>
              <a:t>	Reducción en el volumen de semen y fuerza</a:t>
            </a:r>
          </a:p>
          <a:p>
            <a:endParaRPr lang="es-ES" sz="3600" dirty="0"/>
          </a:p>
          <a:p>
            <a:r>
              <a:rPr lang="es-ES" sz="3600" b="1" dirty="0">
                <a:solidFill>
                  <a:srgbClr val="FFC000"/>
                </a:solidFill>
              </a:rPr>
              <a:t>Pene</a:t>
            </a:r>
          </a:p>
          <a:p>
            <a:r>
              <a:rPr lang="es-ES" sz="3600" b="1" dirty="0"/>
              <a:t>	</a:t>
            </a:r>
            <a:r>
              <a:rPr lang="es-ES" sz="3600" dirty="0"/>
              <a:t>Encogimiento del pene e insensibilidad</a:t>
            </a:r>
          </a:p>
          <a:p>
            <a:r>
              <a:rPr lang="es-ES" sz="3600" dirty="0"/>
              <a:t>	Enfermedad de Peyronie</a:t>
            </a:r>
          </a:p>
          <a:p>
            <a:endParaRPr lang="es-ES" sz="3600" dirty="0"/>
          </a:p>
          <a:p>
            <a:r>
              <a:rPr lang="es-ES" sz="3600" b="1" dirty="0">
                <a:solidFill>
                  <a:srgbClr val="FFC000"/>
                </a:solidFill>
              </a:rPr>
              <a:t>Testículos</a:t>
            </a:r>
          </a:p>
          <a:p>
            <a:r>
              <a:rPr lang="es-ES" sz="3600" dirty="0"/>
              <a:t>	Encogimiento escrotal y entumecimiento</a:t>
            </a:r>
          </a:p>
        </p:txBody>
      </p:sp>
    </p:spTree>
    <p:extLst>
      <p:ext uri="{BB962C8B-B14F-4D97-AF65-F5344CB8AC3E}">
        <p14:creationId xmlns:p14="http://schemas.microsoft.com/office/powerpoint/2010/main" val="308975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8" y="104093"/>
            <a:ext cx="11919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FÍSICOS 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2" y="882771"/>
            <a:ext cx="116586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C000"/>
                </a:solidFill>
              </a:rPr>
              <a:t>Ginecomastia</a:t>
            </a:r>
          </a:p>
          <a:p>
            <a:r>
              <a:rPr lang="es-ES" sz="3600" dirty="0"/>
              <a:t>	Desarrollo y aumento del pecho como una mujer</a:t>
            </a:r>
          </a:p>
          <a:p>
            <a:r>
              <a:rPr lang="es-ES" sz="3600" b="1" dirty="0" err="1">
                <a:solidFill>
                  <a:srgbClr val="FFC000"/>
                </a:solidFill>
              </a:rPr>
              <a:t>Fatigua</a:t>
            </a:r>
            <a:endParaRPr lang="es-ES" sz="3600" b="1" dirty="0">
              <a:solidFill>
                <a:srgbClr val="FFC000"/>
              </a:solidFill>
            </a:endParaRPr>
          </a:p>
          <a:p>
            <a:r>
              <a:rPr lang="es-ES" sz="3600" dirty="0"/>
              <a:t>	</a:t>
            </a:r>
            <a:r>
              <a:rPr lang="es-ES" sz="3600" dirty="0" err="1"/>
              <a:t>Fatigua</a:t>
            </a:r>
            <a:r>
              <a:rPr lang="es-ES" sz="3600" dirty="0"/>
              <a:t> crónica, desgana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Músculos</a:t>
            </a:r>
          </a:p>
          <a:p>
            <a:r>
              <a:rPr lang="es-ES" sz="2800" dirty="0"/>
              <a:t>	</a:t>
            </a:r>
            <a:r>
              <a:rPr lang="es-ES" sz="3200" dirty="0"/>
              <a:t>Mialgia, incluyendo dolor muscular</a:t>
            </a:r>
          </a:p>
          <a:p>
            <a:r>
              <a:rPr lang="es-ES" sz="3200" dirty="0"/>
              <a:t>	Miopatía, englobando debilidad muscular, calambres,      	rigidez y 	tetania (tics)</a:t>
            </a:r>
          </a:p>
          <a:p>
            <a:r>
              <a:rPr lang="es-ES" sz="3200" dirty="0"/>
              <a:t>	Miastenia, incluyendo debilidad muscular</a:t>
            </a:r>
          </a:p>
          <a:p>
            <a:r>
              <a:rPr lang="es-ES" sz="3200" dirty="0"/>
              <a:t>	Rabdomiólisis, incluyendo atrofia muscular</a:t>
            </a:r>
          </a:p>
          <a:p>
            <a:r>
              <a:rPr lang="es-ES" sz="3200" dirty="0"/>
              <a:t>	Elevación de la creatina quinasa</a:t>
            </a:r>
          </a:p>
        </p:txBody>
      </p:sp>
    </p:spTree>
    <p:extLst>
      <p:ext uri="{BB962C8B-B14F-4D97-AF65-F5344CB8AC3E}">
        <p14:creationId xmlns:p14="http://schemas.microsoft.com/office/powerpoint/2010/main" val="35857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FÍSICOS 2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3" y="918866"/>
            <a:ext cx="1165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C000"/>
                </a:solidFill>
              </a:rPr>
              <a:t>Piel</a:t>
            </a:r>
          </a:p>
          <a:p>
            <a:r>
              <a:rPr lang="es-ES" sz="3600" dirty="0"/>
              <a:t>	Disminución de la grasa y producción de sebo</a:t>
            </a:r>
          </a:p>
          <a:p>
            <a:r>
              <a:rPr lang="es-ES" sz="3600" dirty="0"/>
              <a:t>	Piel crónicamente seca y delgada</a:t>
            </a:r>
          </a:p>
          <a:p>
            <a:r>
              <a:rPr lang="es-ES" sz="3600" dirty="0"/>
              <a:t>	Melasma (manchas parduzcas y zonas que 	típicamente afectan las </a:t>
            </a:r>
            <a:r>
              <a:rPr lang="es-ES" sz="3600" dirty="0" err="1"/>
              <a:t>areas</a:t>
            </a:r>
            <a:r>
              <a:rPr lang="es-ES" sz="3600" dirty="0"/>
              <a:t> de la cara 	expuestas al sol)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Tejido</a:t>
            </a:r>
          </a:p>
          <a:p>
            <a:r>
              <a:rPr lang="es-ES" sz="3600" dirty="0"/>
              <a:t>	Lipoatrofia </a:t>
            </a:r>
            <a:r>
              <a:rPr lang="es-ES" sz="3200" dirty="0"/>
              <a:t>(pérdida localizada de tejido adiposo)</a:t>
            </a:r>
          </a:p>
          <a:p>
            <a:r>
              <a:rPr lang="es-ES" sz="3600" b="1" dirty="0">
                <a:solidFill>
                  <a:srgbClr val="FFC000"/>
                </a:solidFill>
              </a:rPr>
              <a:t>Oído</a:t>
            </a:r>
          </a:p>
          <a:p>
            <a:r>
              <a:rPr lang="es-ES" sz="3600" dirty="0"/>
              <a:t>	</a:t>
            </a:r>
            <a:r>
              <a:rPr lang="es-ES" sz="3600" dirty="0" err="1"/>
              <a:t>Tinnitus</a:t>
            </a:r>
            <a:r>
              <a:rPr lang="es-ES" sz="3600" dirty="0"/>
              <a:t> (pitidos en los oídos)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6041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4250FD-69D2-4412-8209-1EA64848F504}"/>
              </a:ext>
            </a:extLst>
          </p:cNvPr>
          <p:cNvSpPr/>
          <p:nvPr/>
        </p:nvSpPr>
        <p:spPr>
          <a:xfrm>
            <a:off x="136359" y="104093"/>
            <a:ext cx="11919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/>
              <a:t>Síndrome</a:t>
            </a:r>
            <a:r>
              <a:rPr lang="fr-FR" sz="3600" b="1" dirty="0"/>
              <a:t> Post-Finasterida (SPF) – </a:t>
            </a:r>
            <a:r>
              <a:rPr lang="fr-FR" sz="3600" b="1" dirty="0" err="1"/>
              <a:t>Síntomas</a:t>
            </a:r>
            <a:r>
              <a:rPr lang="fr-FR" sz="3600" b="1" dirty="0"/>
              <a:t> FÍSICOS 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14C5E9-CBAA-4FC9-9E84-94B63C6B0EB5}"/>
              </a:ext>
            </a:extLst>
          </p:cNvPr>
          <p:cNvSpPr txBox="1"/>
          <p:nvPr/>
        </p:nvSpPr>
        <p:spPr>
          <a:xfrm>
            <a:off x="397043" y="918866"/>
            <a:ext cx="11658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C000"/>
                </a:solidFill>
              </a:rPr>
              <a:t>Metabolismo</a:t>
            </a:r>
          </a:p>
          <a:p>
            <a:r>
              <a:rPr lang="es-ES" sz="2800" dirty="0"/>
              <a:t>	</a:t>
            </a:r>
            <a:r>
              <a:rPr lang="es-ES" sz="3200" dirty="0"/>
              <a:t>Deposición aumentada de grasa, obesidad y elevado 	índice 	de masa corporal</a:t>
            </a:r>
          </a:p>
          <a:p>
            <a:r>
              <a:rPr lang="es-ES" sz="3200" dirty="0"/>
              <a:t>	Disminución de la temperatura corporal</a:t>
            </a:r>
          </a:p>
          <a:p>
            <a:r>
              <a:rPr lang="es-ES" sz="3200" dirty="0"/>
              <a:t>	Reducción del colesterol HDL, aumento de la glucosa y 	los triglicéridos durante el ayuno</a:t>
            </a:r>
          </a:p>
          <a:p>
            <a:r>
              <a:rPr lang="es-ES" sz="3200" dirty="0"/>
              <a:t>	Factores reumatoides elevados</a:t>
            </a:r>
          </a:p>
          <a:p>
            <a:endParaRPr lang="es-ES" sz="2800" dirty="0"/>
          </a:p>
          <a:p>
            <a:r>
              <a:rPr lang="es-ES" sz="3200" b="1" dirty="0">
                <a:solidFill>
                  <a:srgbClr val="FFC000"/>
                </a:solidFill>
              </a:rPr>
              <a:t>Autolesión</a:t>
            </a:r>
          </a:p>
          <a:p>
            <a:r>
              <a:rPr lang="es-ES" sz="3200" dirty="0"/>
              <a:t>Intento de suicidio</a:t>
            </a:r>
          </a:p>
          <a:p>
            <a:r>
              <a:rPr lang="es-ES" sz="3200" dirty="0"/>
              <a:t>Suicidio completado</a:t>
            </a:r>
          </a:p>
        </p:txBody>
      </p:sp>
    </p:spTree>
    <p:extLst>
      <p:ext uri="{BB962C8B-B14F-4D97-AF65-F5344CB8AC3E}">
        <p14:creationId xmlns:p14="http://schemas.microsoft.com/office/powerpoint/2010/main" val="1968432610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501</Words>
  <Application>Microsoft Office PowerPoint</Application>
  <PresentationFormat>Panorámica</PresentationFormat>
  <Paragraphs>105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Wingdings 3</vt:lpstr>
      <vt:lpstr>Sector</vt:lpstr>
      <vt:lpstr>Blue Segoe 4-3 template-template_April-17-2007</vt:lpstr>
      <vt:lpstr>LOS EFECTOS ADVERSOS  DE Los inhibidores de la  5-AlFa-reductasA </vt:lpstr>
      <vt:lpstr>EL SÍNDROME POST FINASTERIDE (SPF)   LOS SÍNTOMAS    </vt:lpstr>
      <vt:lpstr>Presentación de PowerPoint</vt:lpstr>
      <vt:lpstr>    EFECTOS ADVERSOS DE LOS  INHIBIDORES DE LA 5 ALFA REDUCTASA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EFECTOS ADVERSOS  DE Los inhibidores de la  5-AlFa-reductasA</dc:title>
  <dc:creator>georges debled</dc:creator>
  <cp:lastModifiedBy>georges debled</cp:lastModifiedBy>
  <cp:revision>14</cp:revision>
  <dcterms:created xsi:type="dcterms:W3CDTF">2020-01-20T20:41:20Z</dcterms:created>
  <dcterms:modified xsi:type="dcterms:W3CDTF">2020-02-15T18:04:39Z</dcterms:modified>
</cp:coreProperties>
</file>